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306" r:id="rId3"/>
    <p:sldId id="1365" r:id="rId4"/>
    <p:sldId id="1366" r:id="rId5"/>
    <p:sldId id="1149" r:id="rId6"/>
    <p:sldId id="1367" r:id="rId7"/>
    <p:sldId id="1368" r:id="rId8"/>
    <p:sldId id="1372" r:id="rId9"/>
    <p:sldId id="1369" r:id="rId10"/>
    <p:sldId id="1375" r:id="rId12"/>
    <p:sldId id="1371" r:id="rId13"/>
    <p:sldId id="1376" r:id="rId14"/>
    <p:sldId id="1377" r:id="rId15"/>
    <p:sldId id="1378" r:id="rId16"/>
    <p:sldId id="1380" r:id="rId17"/>
    <p:sldId id="1379" r:id="rId18"/>
    <p:sldId id="1382" r:id="rId19"/>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F4"/>
    <a:srgbClr val="47B039"/>
    <a:srgbClr val="42A84B"/>
    <a:srgbClr val="6F6F6F"/>
    <a:srgbClr val="8FC31F"/>
    <a:srgbClr val="78A742"/>
    <a:srgbClr val="A8D379"/>
    <a:srgbClr val="C6E0B4"/>
    <a:srgbClr val="00D100"/>
    <a:srgbClr val="A8D4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70" autoAdjust="0"/>
    <p:restoredTop sz="94686"/>
  </p:normalViewPr>
  <p:slideViewPr>
    <p:cSldViewPr snapToGrid="0" snapToObjects="1">
      <p:cViewPr>
        <p:scale>
          <a:sx n="100" d="100"/>
          <a:sy n="100" d="100"/>
        </p:scale>
        <p:origin x="58" y="58"/>
      </p:cViewPr>
      <p:guideLst>
        <p:guide orient="horz" pos="1649"/>
        <p:guide pos="2880"/>
      </p:guideLst>
    </p:cSldViewPr>
  </p:slideViewPr>
  <p:notesTextViewPr>
    <p:cViewPr>
      <p:scale>
        <a:sx n="1" d="1"/>
        <a:sy n="1" d="1"/>
      </p:scale>
      <p:origin x="0" y="0"/>
    </p:cViewPr>
  </p:notesTextViewPr>
  <p:sorterViewPr>
    <p:cViewPr>
      <p:scale>
        <a:sx n="109" d="100"/>
        <a:sy n="10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572"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761144"/>
            <a:ext cx="9143999" cy="43823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b="18051"/>
          <a:stretch>
            <a:fillRect/>
          </a:stretch>
        </p:blipFill>
        <p:spPr>
          <a:xfrm>
            <a:off x="0" y="-1"/>
            <a:ext cx="9144000" cy="5143501"/>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29559"/>
            <a:ext cx="895350" cy="1677290"/>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8248650" y="1629559"/>
            <a:ext cx="895350" cy="16772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AF3BDFBB-8585-C94F-B16A-1A7C2EF36BA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153071-5161-ED4A-BED2-F638910A1BD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5.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F3BDFBB-8585-C94F-B16A-1A7C2EF36BA3}" type="datetimeFigureOut">
              <a:rPr kumimoji="1" lang="zh-CN" altLang="en-US" smtClean="0"/>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C153071-5161-ED4A-BED2-F638910A1BD8}" type="slidenum">
              <a:rPr kumimoji="1" lang="zh-CN" altLang="en-US" smtClean="0"/>
            </a:fld>
            <a:endParaRPr kumimoji="1"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56031" y="275556"/>
            <a:ext cx="1228667" cy="338110"/>
          </a:xfrm>
          <a:prstGeom prst="rect">
            <a:avLst/>
          </a:prstGeom>
        </p:spPr>
      </p:pic>
      <p:sp>
        <p:nvSpPr>
          <p:cNvPr id="8" name="Shape 30"/>
          <p:cNvSpPr/>
          <p:nvPr userDrawn="1"/>
        </p:nvSpPr>
        <p:spPr>
          <a:xfrm>
            <a:off x="10013100" y="6542655"/>
            <a:ext cx="1772691" cy="276999"/>
          </a:xfrm>
          <a:prstGeom prst="rect">
            <a:avLst/>
          </a:prstGeom>
          <a:ln w="12700">
            <a:miter lim="400000"/>
          </a:ln>
        </p:spPr>
        <p:txBody>
          <a:bodyPr wrap="none" lIns="45719" rIns="45719">
            <a:spAutoFit/>
          </a:bodyPr>
          <a:lstStyle>
            <a:lvl1pPr>
              <a:defRPr sz="1200" i="1">
                <a:solidFill>
                  <a:srgbClr val="FFFFFF"/>
                </a:solidFill>
                <a:latin typeface="Arial" panose="020B0604020202020204"/>
                <a:ea typeface="Arial" panose="020B0604020202020204"/>
                <a:cs typeface="Arial" panose="020B0604020202020204"/>
                <a:sym typeface="Arial" panose="020B0604020202020204"/>
              </a:defRPr>
            </a:lvl1pPr>
          </a:lstStyle>
          <a:p>
            <a:r>
              <a:t>www.zhuojianchina.com</a:t>
            </a:r>
          </a:p>
        </p:txBody>
      </p:sp>
      <p:sp>
        <p:nvSpPr>
          <p:cNvPr id="9" name="Shape 54"/>
          <p:cNvSpPr/>
          <p:nvPr userDrawn="1"/>
        </p:nvSpPr>
        <p:spPr>
          <a:xfrm>
            <a:off x="0" y="4905808"/>
            <a:ext cx="9144000" cy="237692"/>
          </a:xfrm>
          <a:prstGeom prst="rect">
            <a:avLst/>
          </a:prstGeom>
          <a:solidFill>
            <a:srgbClr val="47B039"/>
          </a:solidFill>
          <a:ln w="12700">
            <a:miter lim="400000"/>
          </a:ln>
        </p:spPr>
        <p:txBody>
          <a:bodyPr lIns="34289" tIns="34290" rIns="34289" bIns="34290" anchor="ctr"/>
          <a:lstStyle/>
          <a:p>
            <a:pPr algn="ctr">
              <a:defRPr>
                <a:solidFill>
                  <a:srgbClr val="FFFFFF"/>
                </a:solidFill>
              </a:defRPr>
            </a:pPr>
          </a:p>
        </p:txBody>
      </p:sp>
      <p:sp>
        <p:nvSpPr>
          <p:cNvPr id="10" name="Shape 55"/>
          <p:cNvSpPr/>
          <p:nvPr userDrawn="1"/>
        </p:nvSpPr>
        <p:spPr>
          <a:xfrm>
            <a:off x="7637359" y="4910730"/>
            <a:ext cx="1328157" cy="207749"/>
          </a:xfrm>
          <a:prstGeom prst="rect">
            <a:avLst/>
          </a:prstGeom>
          <a:ln w="12700">
            <a:miter lim="400000"/>
          </a:ln>
        </p:spPr>
        <p:txBody>
          <a:bodyPr wrap="none" lIns="34289" tIns="34290" rIns="34289" bIns="34290">
            <a:spAutoFit/>
          </a:bodyPr>
          <a:lstStyle>
            <a:lvl1pPr>
              <a:defRPr sz="1200" i="1">
                <a:solidFill>
                  <a:srgbClr val="FFFFFF"/>
                </a:solidFill>
                <a:latin typeface="Arial" panose="020B0604020202020204"/>
                <a:ea typeface="Arial" panose="020B0604020202020204"/>
                <a:cs typeface="Arial" panose="020B0604020202020204"/>
                <a:sym typeface="Arial" panose="020B0604020202020204"/>
              </a:defRPr>
            </a:lvl1pPr>
          </a:lstStyle>
          <a:p>
            <a:r>
              <a:rPr sz="900" dirty="0"/>
              <a:t>www.zhuojianchina.com</a:t>
            </a:r>
            <a:endParaRPr sz="900" dirty="0"/>
          </a:p>
        </p:txBody>
      </p:sp>
      <p:sp>
        <p:nvSpPr>
          <p:cNvPr id="11" name="Shape 6"/>
          <p:cNvSpPr/>
          <p:nvPr userDrawn="1"/>
        </p:nvSpPr>
        <p:spPr>
          <a:xfrm rot="10800000">
            <a:off x="146030" y="-3"/>
            <a:ext cx="690558" cy="365126"/>
          </a:xfrm>
          <a:prstGeom prst="triangle">
            <a:avLst/>
          </a:prstGeom>
          <a:solidFill>
            <a:srgbClr val="262626">
              <a:alpha val="18000"/>
            </a:srgbClr>
          </a:solidFill>
          <a:ln w="12700">
            <a:miter lim="400000"/>
          </a:ln>
        </p:spPr>
        <p:txBody>
          <a:bodyPr lIns="45719" rIns="45719" anchor="ctr"/>
          <a:lstStyle/>
          <a:p>
            <a:pPr algn="ctr">
              <a:defRPr>
                <a:solidFill>
                  <a:srgbClr val="FFFFFF"/>
                </a:solidFill>
              </a:defRPr>
            </a:pPr>
          </a:p>
        </p:txBody>
      </p:sp>
      <p:sp>
        <p:nvSpPr>
          <p:cNvPr id="12" name="Shape 7"/>
          <p:cNvSpPr/>
          <p:nvPr userDrawn="1"/>
        </p:nvSpPr>
        <p:spPr>
          <a:xfrm rot="10800000">
            <a:off x="-1" y="-1"/>
            <a:ext cx="516833" cy="273271"/>
          </a:xfrm>
          <a:prstGeom prst="triangle">
            <a:avLst/>
          </a:prstGeom>
          <a:solidFill>
            <a:srgbClr val="8FC31F"/>
          </a:solidFill>
          <a:ln w="12700">
            <a:miter lim="400000"/>
          </a:ln>
        </p:spPr>
        <p:txBody>
          <a:bodyPr lIns="45719" rIns="45719" anchor="ctr"/>
          <a:lstStyle/>
          <a:p>
            <a:pPr algn="ctr">
              <a:defRPr>
                <a:solidFill>
                  <a:srgbClr val="FFFFFF"/>
                </a:solidFill>
              </a:defRPr>
            </a:pPr>
          </a:p>
        </p:txBody>
      </p:sp>
      <p:sp>
        <p:nvSpPr>
          <p:cNvPr id="13" name="Shape 8"/>
          <p:cNvSpPr/>
          <p:nvPr userDrawn="1"/>
        </p:nvSpPr>
        <p:spPr>
          <a:xfrm rot="10800000">
            <a:off x="226776" y="-2"/>
            <a:ext cx="856108" cy="452659"/>
          </a:xfrm>
          <a:prstGeom prst="triangle">
            <a:avLst/>
          </a:prstGeom>
          <a:solidFill>
            <a:srgbClr val="47B039"/>
          </a:solidFill>
          <a:ln w="12700">
            <a:miter lim="400000"/>
          </a:ln>
        </p:spPr>
        <p:txBody>
          <a:bodyPr lIns="45719" rIns="45719" anchor="ctr"/>
          <a:lstStyle/>
          <a:p>
            <a:pPr algn="ctr">
              <a:defRPr>
                <a:solidFill>
                  <a:srgbClr val="FFFFFF"/>
                </a:solidFill>
              </a:defRPr>
            </a:p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357" y="4467243"/>
            <a:ext cx="1677781" cy="36197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7" y="680845"/>
            <a:ext cx="1900369" cy="52295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90854" y="4337474"/>
            <a:ext cx="942290" cy="75590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540" y="4467242"/>
            <a:ext cx="406908" cy="388620"/>
          </a:xfrm>
          <a:prstGeom prst="rect">
            <a:avLst/>
          </a:prstGeom>
        </p:spPr>
      </p:pic>
      <p:sp>
        <p:nvSpPr>
          <p:cNvPr id="4" name="矩形 3"/>
          <p:cNvSpPr/>
          <p:nvPr/>
        </p:nvSpPr>
        <p:spPr>
          <a:xfrm>
            <a:off x="4221271" y="2232825"/>
            <a:ext cx="4897148" cy="769441"/>
          </a:xfrm>
          <a:prstGeom prst="rect">
            <a:avLst/>
          </a:prstGeom>
        </p:spPr>
        <p:txBody>
          <a:bodyPr wrap="square">
            <a:spAutoFit/>
          </a:bodyPr>
          <a:lstStyle/>
          <a:p>
            <a:r>
              <a:rPr lang="zh-CN" altLang="en-US" sz="4400" dirty="0">
                <a:solidFill>
                  <a:srgbClr val="42A84B"/>
                </a:solidFill>
                <a:latin typeface="Microsoft JhengHei" panose="020B0604030504040204" pitchFamily="34" charset="-120"/>
                <a:ea typeface="Microsoft JhengHei" panose="020B0604030504040204" pitchFamily="34" charset="-120"/>
              </a:rPr>
              <a:t>卓健科技实习报告</a:t>
            </a:r>
            <a:endParaRPr lang="zh-CN" altLang="en-US" sz="4400"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ph idx="1"/>
          </p:nvPr>
        </p:nvSpPr>
        <p:spPr/>
        <p:txBody>
          <a:bodyPr>
            <a:normAutofit/>
          </a:body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橄榄云项目是目前我正在参与的项目，已经上线运营并更新到了第四个迭代。该项目主要为医生、患者和普通用户提供了一个在线问诊、配药上门服务的平台。平台的主要载体是微信小程序，普通用户可以使用橄榄云小程序进行问诊、配药，医生用户可以使用橄榄良医小程序进行实时问诊、开具处方等操作。我在该项目中主要负责橄榄云小程序的页面制作和功能实现。</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pic>
        <p:nvPicPr>
          <p:cNvPr id="9" name="图片 8" descr="7bb60380b843abac0649e5f93042116"/>
          <p:cNvPicPr>
            <a:picLocks noChangeAspect="1"/>
          </p:cNvPicPr>
          <p:nvPr/>
        </p:nvPicPr>
        <p:blipFill>
          <a:blip r:embed="rId1"/>
          <a:stretch>
            <a:fillRect/>
          </a:stretch>
        </p:blipFill>
        <p:spPr>
          <a:xfrm>
            <a:off x="3519805" y="1151890"/>
            <a:ext cx="2105025" cy="3745865"/>
          </a:xfrm>
          <a:prstGeom prst="rect">
            <a:avLst/>
          </a:prstGeom>
        </p:spPr>
      </p:pic>
      <p:pic>
        <p:nvPicPr>
          <p:cNvPr id="10" name="图片 9" descr="9a72ae31aafcc51bf0969c230f3a4bf"/>
          <p:cNvPicPr>
            <a:picLocks noChangeAspect="1"/>
          </p:cNvPicPr>
          <p:nvPr/>
        </p:nvPicPr>
        <p:blipFill>
          <a:blip r:embed="rId2"/>
          <a:stretch>
            <a:fillRect/>
          </a:stretch>
        </p:blipFill>
        <p:spPr>
          <a:xfrm>
            <a:off x="550545" y="1151255"/>
            <a:ext cx="2105025" cy="3745865"/>
          </a:xfrm>
          <a:prstGeom prst="rect">
            <a:avLst/>
          </a:prstGeom>
        </p:spPr>
      </p:pic>
      <p:pic>
        <p:nvPicPr>
          <p:cNvPr id="12" name="图片 11" descr="4363a73d0dc2cf7492442cab7c1095b"/>
          <p:cNvPicPr>
            <a:picLocks noChangeAspect="1"/>
          </p:cNvPicPr>
          <p:nvPr/>
        </p:nvPicPr>
        <p:blipFill>
          <a:blip r:embed="rId3"/>
          <a:stretch>
            <a:fillRect/>
          </a:stretch>
        </p:blipFill>
        <p:spPr>
          <a:xfrm>
            <a:off x="6496050" y="1151890"/>
            <a:ext cx="2105025" cy="374650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橄榄云平台</a:t>
            </a:r>
            <a:endParaRPr lang="zh-CN" altLang="en-US" sz="1600" b="1" dirty="0">
              <a:solidFill>
                <a:srgbClr val="42A84B"/>
              </a:solidFill>
              <a:latin typeface="Microsoft JhengHei" panose="020B0604030504040204" pitchFamily="34" charset="-120"/>
              <a:ea typeface="Microsoft JhengHei" panose="020B0604030504040204" pitchFamily="34" charset="-120"/>
            </a:endParaRPr>
          </a:p>
        </p:txBody>
      </p:sp>
      <p:pic>
        <p:nvPicPr>
          <p:cNvPr id="4" name="图片 3" descr="0f8277100733dcb5b65c04afb4c8830"/>
          <p:cNvPicPr>
            <a:picLocks noChangeAspect="1"/>
          </p:cNvPicPr>
          <p:nvPr/>
        </p:nvPicPr>
        <p:blipFill>
          <a:blip r:embed="rId1"/>
          <a:stretch>
            <a:fillRect/>
          </a:stretch>
        </p:blipFill>
        <p:spPr>
          <a:xfrm>
            <a:off x="550545" y="1151255"/>
            <a:ext cx="2100580" cy="3741420"/>
          </a:xfrm>
          <a:prstGeom prst="rect">
            <a:avLst/>
          </a:prstGeom>
        </p:spPr>
      </p:pic>
      <p:pic>
        <p:nvPicPr>
          <p:cNvPr id="7" name="图片 6" descr="b2ece69dd300c5cdd764263dd384cd6"/>
          <p:cNvPicPr>
            <a:picLocks noChangeAspect="1"/>
          </p:cNvPicPr>
          <p:nvPr/>
        </p:nvPicPr>
        <p:blipFill>
          <a:blip r:embed="rId2"/>
          <a:stretch>
            <a:fillRect/>
          </a:stretch>
        </p:blipFill>
        <p:spPr>
          <a:xfrm>
            <a:off x="3521075" y="1152525"/>
            <a:ext cx="2101215" cy="3740150"/>
          </a:xfrm>
          <a:prstGeom prst="rect">
            <a:avLst/>
          </a:prstGeom>
        </p:spPr>
      </p:pic>
      <p:pic>
        <p:nvPicPr>
          <p:cNvPr id="8" name="图片 7" descr="5b72c7a8a5b30d314a906e1e5c36169"/>
          <p:cNvPicPr>
            <a:picLocks noChangeAspect="1"/>
          </p:cNvPicPr>
          <p:nvPr/>
        </p:nvPicPr>
        <p:blipFill>
          <a:blip r:embed="rId3"/>
          <a:stretch>
            <a:fillRect/>
          </a:stretch>
        </p:blipFill>
        <p:spPr>
          <a:xfrm>
            <a:off x="6489700" y="1151255"/>
            <a:ext cx="2102485" cy="374142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实习感受</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25000"/>
              </a:lnSpc>
              <a:spcBef>
                <a:spcPts val="20"/>
              </a:spcBef>
              <a:spcAft>
                <a:spcPts val="0"/>
              </a:spcAft>
              <a:buFont typeface="+mj-lt"/>
              <a:buAutoNum type="arabicPeriod"/>
            </a:pPr>
            <a:r>
              <a:rPr lang="zh-CN" altLang="en-US" sz="1800" b="1" dirty="0">
                <a:latin typeface="Microsoft JhengHei" panose="020B0604030504040204" pitchFamily="34" charset="-120"/>
                <a:ea typeface="Microsoft JhengHei" panose="020B0604030504040204" pitchFamily="34" charset="-120"/>
              </a:rPr>
              <a:t>新知识新技术</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实习期间学习到很多在学校课程中没有涉及到的新知识，新技术。以前端开发为例，实际生产工作中应用到的前端项目</a:t>
            </a:r>
            <a:r>
              <a:rPr lang="en-US" altLang="zh-CN" sz="1600" dirty="0">
                <a:latin typeface="Microsoft JhengHei" panose="020B0604030504040204" pitchFamily="34" charset="-120"/>
                <a:ea typeface="Microsoft JhengHei" panose="020B0604030504040204" pitchFamily="34" charset="-120"/>
              </a:rPr>
              <a:t>Vue.js</a:t>
            </a:r>
            <a:r>
              <a:rPr lang="zh-CN" altLang="en-US" sz="1600" dirty="0">
                <a:latin typeface="Microsoft JhengHei" panose="020B0604030504040204" pitchFamily="34" charset="-120"/>
                <a:ea typeface="Microsoft JhengHei" panose="020B0604030504040204" pitchFamily="34" charset="-120"/>
              </a:rPr>
              <a:t>框架，</a:t>
            </a:r>
            <a:r>
              <a:rPr lang="en-US" altLang="zh-CN" sz="1600" dirty="0">
                <a:latin typeface="Microsoft JhengHei" panose="020B0604030504040204" pitchFamily="34" charset="-120"/>
                <a:ea typeface="Microsoft JhengHei" panose="020B0604030504040204" pitchFamily="34" charset="-120"/>
              </a:rPr>
              <a:t>JavaScript</a:t>
            </a:r>
            <a:r>
              <a:rPr lang="zh-CN" altLang="en-US" sz="1600" dirty="0">
                <a:latin typeface="Microsoft JhengHei" panose="020B0604030504040204" pitchFamily="34" charset="-120"/>
                <a:ea typeface="Microsoft JhengHei" panose="020B0604030504040204" pitchFamily="34" charset="-120"/>
              </a:rPr>
              <a:t>运行环境</a:t>
            </a:r>
            <a:r>
              <a:rPr lang="en-US" altLang="zh-CN" sz="1600" dirty="0">
                <a:latin typeface="Microsoft JhengHei" panose="020B0604030504040204" pitchFamily="34" charset="-120"/>
                <a:ea typeface="Microsoft JhengHei" panose="020B0604030504040204" pitchFamily="34" charset="-120"/>
              </a:rPr>
              <a:t>Node.js</a:t>
            </a:r>
            <a:r>
              <a:rPr lang="zh-CN" altLang="en-US" sz="1600" dirty="0">
                <a:latin typeface="Microsoft JhengHei" panose="020B0604030504040204" pitchFamily="34" charset="-120"/>
                <a:ea typeface="Microsoft JhengHei" panose="020B0604030504040204" pitchFamily="34" charset="-120"/>
              </a:rPr>
              <a:t>等。</a:t>
            </a:r>
            <a:endParaRPr lang="zh-CN" altLang="en-US" sz="16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Font typeface="+mj-lt"/>
              <a:buAutoNum type="arabicPeriod"/>
            </a:pPr>
            <a:r>
              <a:rPr lang="zh-CN" altLang="en-US" sz="1800" b="1" dirty="0">
                <a:latin typeface="Microsoft JhengHei" panose="020B0604030504040204" pitchFamily="34" charset="-120"/>
                <a:ea typeface="Microsoft JhengHei" panose="020B0604030504040204" pitchFamily="34" charset="-120"/>
              </a:rPr>
              <a:t>软件开发过程</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b="1"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公司内部以敏捷开发机制为主，以用户的需求进化为核心，采用迭代、循序渐进的方法进行软件开发。之前在实习内容中提到的所有项目，皆为敏捷开发的产物。</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在工作中能真正的感受到一个产品从无到有，从原型到上线运营的过程，对软件开发有了更深刻的理解。</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600" dirty="0">
                <a:latin typeface="Microsoft JhengHei" panose="020B0604030504040204" pitchFamily="34" charset="-120"/>
                <a:ea typeface="Microsoft JhengHei" panose="020B0604030504040204" pitchFamily="34" charset="-120"/>
              </a:rPr>
              <a:t>	</a:t>
            </a:r>
            <a:endParaRPr lang="en-US" altLang="zh-CN" sz="1600" dirty="0">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实习感受</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25000"/>
              </a:lnSpc>
              <a:spcBef>
                <a:spcPts val="20"/>
              </a:spcBef>
              <a:spcAft>
                <a:spcPts val="0"/>
              </a:spcAft>
              <a:buClrTx/>
              <a:buFont typeface="+mj-lt"/>
              <a:buAutoNum type="arabicPeriod" startAt="3"/>
            </a:pPr>
            <a:r>
              <a:rPr lang="zh-CN" altLang="en-US" sz="1800" b="1" dirty="0">
                <a:latin typeface="Microsoft JhengHei" panose="020B0604030504040204" pitchFamily="34" charset="-120"/>
                <a:ea typeface="Microsoft JhengHei" panose="020B0604030504040204" pitchFamily="34" charset="-120"/>
              </a:rPr>
              <a:t>解决问题</a:t>
            </a:r>
            <a:endParaRPr lang="zh-CN" altLang="en-US" sz="1800" b="1"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600" dirty="0">
                <a:latin typeface="Microsoft JhengHei" panose="020B0604030504040204" pitchFamily="34" charset="-120"/>
                <a:ea typeface="Microsoft JhengHei" panose="020B0604030504040204" pitchFamily="34" charset="-120"/>
              </a:rPr>
              <a:t>软件开发过程中难免会遇到技术难点或是碰到代码</a:t>
            </a:r>
            <a:r>
              <a:rPr lang="en-US" altLang="zh-CN" sz="1600" dirty="0">
                <a:latin typeface="Microsoft JhengHei" panose="020B0604030504040204" pitchFamily="34" charset="-120"/>
                <a:ea typeface="Microsoft JhengHei" panose="020B0604030504040204" pitchFamily="34" charset="-120"/>
              </a:rPr>
              <a:t>BUG</a:t>
            </a:r>
            <a:r>
              <a:rPr lang="zh-CN" altLang="en-US" sz="1600" dirty="0">
                <a:latin typeface="Microsoft JhengHei" panose="020B0604030504040204" pitchFamily="34" charset="-120"/>
                <a:ea typeface="Microsoft JhengHei" panose="020B0604030504040204" pitchFamily="34" charset="-120"/>
              </a:rPr>
              <a:t>，在实际生产工作中修改错误代码后还需要经过层层测试才能叫真正的解决</a:t>
            </a:r>
            <a:r>
              <a:rPr lang="en-US" altLang="zh-CN" sz="1600" dirty="0">
                <a:latin typeface="Microsoft JhengHei" panose="020B0604030504040204" pitchFamily="34" charset="-120"/>
                <a:ea typeface="Microsoft JhengHei" panose="020B0604030504040204" pitchFamily="34" charset="-120"/>
              </a:rPr>
              <a:t>BUG</a:t>
            </a:r>
            <a:r>
              <a:rPr lang="zh-CN" altLang="en-US" sz="1600" dirty="0">
                <a:latin typeface="Microsoft JhengHei" panose="020B0604030504040204" pitchFamily="34" charset="-120"/>
                <a:ea typeface="Microsoft JhengHei" panose="020B0604030504040204" pitchFamily="34" charset="-120"/>
              </a:rPr>
              <a:t>。遇到瓶颈时，可以做相应的技术调研，也可以请教公司的同事和前辈。</a:t>
            </a:r>
            <a:endParaRPr lang="zh-CN" altLang="en-US" sz="16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ClrTx/>
              <a:buFont typeface="+mj-lt"/>
              <a:buAutoNum type="arabicPeriod" startAt="4"/>
            </a:pPr>
            <a:r>
              <a:rPr lang="zh-CN" altLang="en-US" sz="1800" b="1" dirty="0">
                <a:latin typeface="Microsoft JhengHei" panose="020B0604030504040204" pitchFamily="34" charset="-120"/>
                <a:ea typeface="Microsoft JhengHei" panose="020B0604030504040204" pitchFamily="34" charset="-120"/>
              </a:rPr>
              <a:t>建议</a:t>
            </a:r>
            <a:endParaRPr lang="zh-CN" altLang="en-US" sz="1800" b="1" dirty="0">
              <a:latin typeface="Microsoft JhengHei" panose="020B0604030504040204" pitchFamily="34" charset="-120"/>
              <a:ea typeface="Microsoft JhengHei" panose="020B0604030504040204" pitchFamily="34" charset="-120"/>
            </a:endParaRPr>
          </a:p>
          <a:p>
            <a:pPr lvl="1">
              <a:lnSpc>
                <a:spcPct val="125000"/>
              </a:lnSpc>
              <a:spcBef>
                <a:spcPts val="20"/>
              </a:spcBef>
              <a:spcAft>
                <a:spcPts val="0"/>
              </a:spcAft>
              <a:buClrTx/>
            </a:pPr>
            <a:r>
              <a:rPr lang="zh-CN" altLang="en-US" sz="1600" dirty="0">
                <a:latin typeface="Microsoft JhengHei" panose="020B0604030504040204" pitchFamily="34" charset="-120"/>
                <a:ea typeface="Microsoft JhengHei" panose="020B0604030504040204" pitchFamily="34" charset="-120"/>
              </a:rPr>
              <a:t>教学内容与时俱进，除了基础内容还可以添加一些最新的技术教程。</a:t>
            </a:r>
            <a:endParaRPr lang="zh-CN" altLang="en-US" sz="16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endParaRPr lang="zh-CN" altLang="en-US" sz="1600" dirty="0">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0675" y="601588"/>
            <a:ext cx="4310885" cy="54991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就业情况</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8" name="内容占位符 7"/>
          <p:cNvSpPr>
            <a:spLocks noGrp="1"/>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endParaRPr lang="zh-CN" altLang="en-US" sz="1800" dirty="0">
              <a:latin typeface="Microsoft JhengHei" panose="020B0604030504040204" pitchFamily="34" charset="-120"/>
              <a:ea typeface="Microsoft JhengHei" panose="020B0604030504040204" pitchFamily="34" charset="-120"/>
            </a:endParaRPr>
          </a:p>
        </p:txBody>
      </p:sp>
      <p:sp>
        <p:nvSpPr>
          <p:cNvPr id="2" name="内容占位符 7"/>
          <p:cNvSpPr>
            <a:spLocks noGrp="1"/>
          </p:cNvSpPr>
          <p:nvPr/>
        </p:nvSpPr>
        <p:spPr>
          <a:xfrm>
            <a:off x="550545" y="1100456"/>
            <a:ext cx="82296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5000"/>
              </a:lnSpc>
              <a:spcBef>
                <a:spcPts val="20"/>
              </a:spcBef>
              <a:spcAft>
                <a:spcPts val="0"/>
              </a:spcAft>
              <a:buClrTx/>
              <a:buNone/>
            </a:pPr>
            <a:r>
              <a:rPr lang="zh-CN" altLang="en-US" sz="1600" dirty="0">
                <a:latin typeface="Microsoft JhengHei" panose="020B0604030504040204" pitchFamily="34" charset="-120"/>
                <a:ea typeface="Microsoft JhengHei" panose="020B0604030504040204" pitchFamily="34" charset="-120"/>
              </a:rPr>
              <a:t>已和公司签署协议，毕业后优先录用</a:t>
            </a:r>
            <a:endParaRPr lang="zh-CN" altLang="en-US" sz="1600" dirty="0">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1"/>
          <a:stretch>
            <a:fillRect/>
          </a:stretch>
        </p:blipFill>
        <p:spPr>
          <a:xfrm>
            <a:off x="1316355" y="1539875"/>
            <a:ext cx="6697980" cy="3033395"/>
          </a:xfrm>
          <a:prstGeom prst="rect">
            <a:avLst/>
          </a:prstGeom>
        </p:spPr>
      </p:pic>
      <p:sp>
        <p:nvSpPr>
          <p:cNvPr id="4" name="文本框 3"/>
          <p:cNvSpPr txBox="1"/>
          <p:nvPr/>
        </p:nvSpPr>
        <p:spPr>
          <a:xfrm>
            <a:off x="3577590" y="4495165"/>
            <a:ext cx="2174875" cy="320675"/>
          </a:xfrm>
          <a:prstGeom prst="rect">
            <a:avLst/>
          </a:prstGeom>
          <a:noFill/>
        </p:spPr>
        <p:txBody>
          <a:bodyPr wrap="square" rtlCol="0">
            <a:spAutoFit/>
          </a:bodyPr>
          <a:p>
            <a:pPr algn="ctr"/>
            <a:r>
              <a:rPr lang="zh-CN" altLang="en-US">
                <a:latin typeface="Microsoft JhengHei" panose="020B0604030504040204" pitchFamily="34" charset="-120"/>
                <a:ea typeface="Microsoft JhengHei" panose="020B0604030504040204" pitchFamily="34" charset="-120"/>
              </a:rPr>
              <a:t>薪资与岗级相关</a:t>
            </a:r>
            <a:endParaRPr lang="zh-CN" altLang="en-US">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357" y="4467243"/>
            <a:ext cx="1677781" cy="36197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7" y="680845"/>
            <a:ext cx="1900369" cy="52295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90854" y="4337474"/>
            <a:ext cx="942290" cy="75590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540" y="4467242"/>
            <a:ext cx="406908" cy="388620"/>
          </a:xfrm>
          <a:prstGeom prst="rect">
            <a:avLst/>
          </a:prstGeom>
        </p:spPr>
      </p:pic>
      <p:sp>
        <p:nvSpPr>
          <p:cNvPr id="4" name="矩形 3"/>
          <p:cNvSpPr/>
          <p:nvPr/>
        </p:nvSpPr>
        <p:spPr>
          <a:xfrm>
            <a:off x="4956175" y="1893570"/>
            <a:ext cx="3030220" cy="1356360"/>
          </a:xfrm>
          <a:prstGeom prst="rect">
            <a:avLst/>
          </a:prstGeom>
        </p:spPr>
        <p:txBody>
          <a:bodyPr wrap="square">
            <a:spAutoFit/>
          </a:bodyPr>
          <a:lstStyle/>
          <a:p>
            <a:r>
              <a:rPr lang="en-US" altLang="zh-CN" sz="4000" dirty="0">
                <a:solidFill>
                  <a:srgbClr val="42A84B"/>
                </a:solidFill>
                <a:latin typeface="Microsoft JhengHei" panose="020B0604030504040204" pitchFamily="34" charset="-120"/>
                <a:ea typeface="Microsoft JhengHei" panose="020B0604030504040204" pitchFamily="34" charset="-120"/>
              </a:rPr>
              <a:t>Thanks For </a:t>
            </a:r>
            <a:endParaRPr lang="en-US" altLang="zh-CN" sz="4000" dirty="0">
              <a:solidFill>
                <a:srgbClr val="42A84B"/>
              </a:solidFill>
              <a:latin typeface="Microsoft JhengHei" panose="020B0604030504040204" pitchFamily="34" charset="-120"/>
              <a:ea typeface="Microsoft JhengHei" panose="020B0604030504040204" pitchFamily="34" charset="-120"/>
            </a:endParaRPr>
          </a:p>
          <a:p>
            <a:r>
              <a:rPr lang="en-US" altLang="zh-CN" sz="4000" dirty="0">
                <a:solidFill>
                  <a:srgbClr val="42A84B"/>
                </a:solidFill>
                <a:latin typeface="Microsoft JhengHei" panose="020B0604030504040204" pitchFamily="34" charset="-120"/>
                <a:ea typeface="Microsoft JhengHei" panose="020B0604030504040204" pitchFamily="34" charset="-120"/>
              </a:rPr>
              <a:t>Watching!</a:t>
            </a:r>
            <a:endParaRPr lang="en-US" altLang="zh-CN" sz="4000"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675" y="601588"/>
            <a:ext cx="2655987"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实习概括</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6" name="内容占位符 2"/>
          <p:cNvSpPr>
            <a:spLocks noGrp="1"/>
          </p:cNvSpPr>
          <p:nvPr>
            <p:ph idx="1"/>
          </p:nvPr>
        </p:nvSpPr>
        <p:spPr>
          <a:xfrm>
            <a:off x="457200" y="1200151"/>
            <a:ext cx="8229600" cy="3394472"/>
          </a:xfrm>
        </p:spPr>
        <p:txBody>
          <a:bodyPr>
            <a:normAutofit/>
          </a:bodyPr>
          <a:lstStyle/>
          <a:p>
            <a:pPr>
              <a:lnSpc>
                <a:spcPct val="125000"/>
              </a:lnSpc>
            </a:pPr>
            <a:r>
              <a:rPr lang="zh-CN" altLang="en-US" sz="1800" dirty="0">
                <a:latin typeface="Microsoft JhengHei" panose="020B0604030504040204" pitchFamily="34" charset="-120"/>
                <a:ea typeface="Microsoft JhengHei" panose="020B0604030504040204" pitchFamily="34" charset="-120"/>
              </a:rPr>
              <a:t>实习单位：杭州卓健信息科技有限公司，是国内领先的医疗互联网化解决方案提供商</a:t>
            </a:r>
            <a:endParaRPr lang="en-US" altLang="zh-CN" sz="1800" dirty="0">
              <a:latin typeface="Microsoft JhengHei" panose="020B0604030504040204" pitchFamily="34" charset="-120"/>
              <a:ea typeface="Microsoft JhengHei" panose="020B0604030504040204" pitchFamily="34" charset="-120"/>
            </a:endParaRPr>
          </a:p>
          <a:p>
            <a:pPr>
              <a:lnSpc>
                <a:spcPct val="125000"/>
              </a:lnSpc>
            </a:pPr>
            <a:r>
              <a:rPr lang="zh-CN" altLang="en-US" sz="1800" dirty="0">
                <a:latin typeface="Microsoft JhengHei" panose="020B0604030504040204" pitchFamily="34" charset="-120"/>
                <a:ea typeface="Microsoft JhengHei" panose="020B0604030504040204" pitchFamily="34" charset="-120"/>
              </a:rPr>
              <a:t>公司成立于</a:t>
            </a:r>
            <a:r>
              <a:rPr lang="en-US" altLang="zh-CN" sz="1800" dirty="0">
                <a:latin typeface="Microsoft JhengHei" panose="020B0604030504040204" pitchFamily="34" charset="-120"/>
                <a:ea typeface="Microsoft JhengHei" panose="020B0604030504040204" pitchFamily="34" charset="-120"/>
              </a:rPr>
              <a:t>2011</a:t>
            </a:r>
            <a:r>
              <a:rPr lang="zh-CN" altLang="en-US" sz="1800" dirty="0">
                <a:latin typeface="Microsoft JhengHei" panose="020B0604030504040204" pitchFamily="34" charset="-120"/>
                <a:ea typeface="Microsoft JhengHei" panose="020B0604030504040204" pitchFamily="34" charset="-120"/>
              </a:rPr>
              <a:t>年</a:t>
            </a:r>
            <a:r>
              <a:rPr lang="en-US" altLang="zh-CN" sz="1800" dirty="0">
                <a:latin typeface="Microsoft JhengHei" panose="020B0604030504040204" pitchFamily="34" charset="-120"/>
                <a:ea typeface="Microsoft JhengHei" panose="020B0604030504040204" pitchFamily="34" charset="-120"/>
              </a:rPr>
              <a:t>2</a:t>
            </a:r>
            <a:r>
              <a:rPr lang="zh-CN" altLang="en-US" sz="1800" dirty="0">
                <a:latin typeface="Microsoft JhengHei" panose="020B0604030504040204" pitchFamily="34" charset="-120"/>
                <a:ea typeface="Microsoft JhengHei" panose="020B0604030504040204" pitchFamily="34" charset="-120"/>
              </a:rPr>
              <a:t>月，主要业务是为大中型医院及医疗机构提供互联网化解决方案，打造智慧医院生态闭环。</a:t>
            </a:r>
            <a:endParaRPr lang="zh-CN" altLang="en-US" sz="1800" dirty="0">
              <a:latin typeface="Microsoft JhengHei" panose="020B0604030504040204" pitchFamily="34" charset="-120"/>
              <a:ea typeface="Microsoft JhengHei" panose="020B0604030504040204" pitchFamily="34" charset="-120"/>
            </a:endParaRPr>
          </a:p>
          <a:p>
            <a:pPr>
              <a:lnSpc>
                <a:spcPct val="125000"/>
              </a:lnSpc>
            </a:pPr>
            <a:r>
              <a:rPr lang="zh-CN" altLang="en-US" sz="1800" dirty="0">
                <a:latin typeface="Microsoft JhengHei" panose="020B0604030504040204" pitchFamily="34" charset="-120"/>
                <a:ea typeface="Microsoft JhengHei" panose="020B0604030504040204" pitchFamily="34" charset="-120"/>
              </a:rPr>
              <a:t>本人于</a:t>
            </a:r>
            <a:r>
              <a:rPr lang="en-US" altLang="zh-CN" sz="1800" dirty="0">
                <a:latin typeface="Microsoft JhengHei" panose="020B0604030504040204" pitchFamily="34" charset="-120"/>
                <a:ea typeface="Microsoft JhengHei" panose="020B0604030504040204" pitchFamily="34" charset="-120"/>
              </a:rPr>
              <a:t>2018</a:t>
            </a:r>
            <a:r>
              <a:rPr lang="zh-CN" altLang="en-US" sz="1800" dirty="0">
                <a:latin typeface="Microsoft JhengHei" panose="020B0604030504040204" pitchFamily="34" charset="-120"/>
                <a:ea typeface="Microsoft JhengHei" panose="020B0604030504040204" pitchFamily="34" charset="-120"/>
              </a:rPr>
              <a:t>年</a:t>
            </a:r>
            <a:r>
              <a:rPr lang="en-US" altLang="zh-CN" sz="1800" dirty="0">
                <a:latin typeface="Microsoft JhengHei" panose="020B0604030504040204" pitchFamily="34" charset="-120"/>
                <a:ea typeface="Microsoft JhengHei" panose="020B0604030504040204" pitchFamily="34" charset="-120"/>
              </a:rPr>
              <a:t>7</a:t>
            </a:r>
            <a:r>
              <a:rPr lang="zh-CN" altLang="en-US" sz="1800" dirty="0">
                <a:latin typeface="Microsoft JhengHei" panose="020B0604030504040204" pitchFamily="34" charset="-120"/>
                <a:ea typeface="Microsoft JhengHei" panose="020B0604030504040204" pitchFamily="34" charset="-120"/>
              </a:rPr>
              <a:t>月初进入卓健实习，主要职务为前端开发，至此实习了近六个月。</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675" y="601588"/>
            <a:ext cx="2655987"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
        <p:nvSpPr>
          <p:cNvPr id="6" name="内容占位符 2"/>
          <p:cNvSpPr>
            <a:spLocks noGrp="1"/>
          </p:cNvSpPr>
          <p:nvPr>
            <p:ph idx="1"/>
          </p:nvPr>
        </p:nvSpPr>
        <p:spPr>
          <a:xfrm>
            <a:off x="457200" y="1200151"/>
            <a:ext cx="8229600" cy="3394472"/>
          </a:xfrm>
        </p:spPr>
        <p:txBody>
          <a:bodyPr>
            <a:normAutofit/>
          </a:bodyPr>
          <a:p>
            <a:pPr>
              <a:lnSpc>
                <a:spcPct val="125000"/>
              </a:lnSpc>
              <a:buAutoNum type="arabicPeriod"/>
            </a:pPr>
            <a:r>
              <a:rPr lang="zh-CN" altLang="en-US" sz="1800" dirty="0">
                <a:latin typeface="Microsoft JhengHei" panose="020B0604030504040204" pitchFamily="34" charset="-120"/>
                <a:ea typeface="Microsoft JhengHei" panose="020B0604030504040204" pitchFamily="34" charset="-120"/>
              </a:rPr>
              <a:t>技术培训</a:t>
            </a:r>
            <a:endParaRPr lang="zh-CN" altLang="en-US" sz="1800" dirty="0">
              <a:latin typeface="Microsoft JhengHei" panose="020B0604030504040204" pitchFamily="34" charset="-120"/>
              <a:ea typeface="Microsoft JhengHei" panose="020B0604030504040204" pitchFamily="34" charset="-120"/>
            </a:endParaRPr>
          </a:p>
          <a:p>
            <a:pPr>
              <a:lnSpc>
                <a:spcPct val="125000"/>
              </a:lnSpc>
              <a:buAutoNum type="arabicPeriod"/>
            </a:pPr>
            <a:r>
              <a:rPr lang="zh-CN" altLang="en-US" sz="1800" dirty="0">
                <a:latin typeface="Microsoft JhengHei" panose="020B0604030504040204" pitchFamily="34" charset="-120"/>
                <a:ea typeface="Microsoft JhengHei" panose="020B0604030504040204" pitchFamily="34" charset="-120"/>
              </a:rPr>
              <a:t>项目实战</a:t>
            </a:r>
            <a:endParaRPr lang="zh-CN" altLang="en-US" sz="1800" dirty="0">
              <a:latin typeface="Microsoft JhengHei" panose="020B0604030504040204" pitchFamily="34" charset="-120"/>
              <a:ea typeface="Microsoft JhengHei" panose="020B0604030504040204" pitchFamily="34" charset="-120"/>
            </a:endParaRPr>
          </a:p>
          <a:p>
            <a:pPr>
              <a:lnSpc>
                <a:spcPct val="125000"/>
              </a:lnSpc>
              <a:spcBef>
                <a:spcPts val="20"/>
              </a:spcBef>
              <a:spcAft>
                <a:spcPts val="0"/>
              </a:spcAft>
              <a:buAutoNum type="arabicPeriod"/>
            </a:pPr>
            <a:endParaRPr lang="zh-CN" altLang="en-US"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注：在此之前，入职时需要参加新员工入职培训，主要内容是介绍公司的运作机制，了解熟悉员工规范等。</a:t>
            </a:r>
            <a:endParaRPr lang="zh-CN" altLang="en-US" sz="1800" dirty="0">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idx="1"/>
          </p:nvPr>
        </p:nvGraphicFramePr>
        <p:xfrm>
          <a:off x="457200" y="1318260"/>
          <a:ext cx="8229600" cy="3124197"/>
        </p:xfrm>
        <a:graphic>
          <a:graphicData uri="http://schemas.openxmlformats.org/drawingml/2006/table">
            <a:tbl>
              <a:tblPr>
                <a:tableStyleId>{5C22544A-7EE6-4342-B048-85BDC9FD1C3A}</a:tableStyleId>
              </a:tblPr>
              <a:tblGrid>
                <a:gridCol w="1440000"/>
                <a:gridCol w="1123200"/>
                <a:gridCol w="1360800"/>
                <a:gridCol w="1216800"/>
                <a:gridCol w="3088800"/>
              </a:tblGrid>
              <a:tr h="257772">
                <a:tc gridSpan="5">
                  <a:txBody>
                    <a:bodyPr/>
                    <a:lstStyle/>
                    <a:p>
                      <a:pPr algn="ctr" fontAlgn="ctr"/>
                      <a:r>
                        <a:rPr lang="zh-CN" altLang="en-US" sz="1000" b="1" u="none" strike="noStrike" dirty="0">
                          <a:solidFill>
                            <a:schemeClr val="tx1"/>
                          </a:solidFill>
                          <a:effectLst/>
                          <a:latin typeface="+mn-ea"/>
                          <a:ea typeface="+mn-ea"/>
                        </a:rPr>
                        <a:t>第一周工具与基础</a:t>
                      </a:r>
                      <a:endParaRPr lang="zh-CN" altLang="en-US" sz="1000" b="1" i="0" u="none" strike="noStrike" dirty="0">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dirty="0">
                          <a:effectLst/>
                          <a:latin typeface="+mn-ea"/>
                          <a:ea typeface="+mn-ea"/>
                        </a:rPr>
                        <a:t>第一天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第二天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第三天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第四天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第五天</a:t>
                      </a:r>
                      <a:endParaRPr lang="zh-CN" altLang="en-US" sz="1000" b="0" i="0" u="none" strike="noStrike">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git</a:t>
                      </a:r>
                      <a:r>
                        <a:rPr lang="zh-CN" altLang="en-US" sz="1000" u="none" strike="noStrike">
                          <a:effectLst/>
                          <a:latin typeface="+mn-ea"/>
                          <a:ea typeface="+mn-ea"/>
                        </a:rPr>
                        <a:t>工具与</a:t>
                      </a:r>
                      <a:r>
                        <a:rPr lang="en-US" sz="1000" u="none" strike="noStrike">
                          <a:effectLst/>
                          <a:latin typeface="+mn-ea"/>
                          <a:ea typeface="+mn-ea"/>
                        </a:rPr>
                        <a:t>vscode</a:t>
                      </a:r>
                      <a:r>
                        <a:rPr lang="zh-CN" altLang="en-US" sz="1000" u="none" strike="noStrike">
                          <a:effectLst/>
                          <a:latin typeface="+mn-ea"/>
                          <a:ea typeface="+mn-ea"/>
                        </a:rPr>
                        <a:t>工具</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html</a:t>
                      </a:r>
                      <a:r>
                        <a:rPr lang="zh-CN" altLang="en-US" sz="1000" u="none" strike="noStrike">
                          <a:effectLst/>
                          <a:latin typeface="+mn-ea"/>
                          <a:ea typeface="+mn-ea"/>
                        </a:rPr>
                        <a:t>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dirty="0" err="1">
                          <a:effectLst/>
                          <a:latin typeface="+mn-ea"/>
                          <a:ea typeface="+mn-ea"/>
                        </a:rPr>
                        <a:t>css，css</a:t>
                      </a:r>
                      <a:r>
                        <a:rPr lang="zh-CN" altLang="en-US" sz="1000" u="none" strike="noStrike" dirty="0">
                          <a:effectLst/>
                          <a:latin typeface="+mn-ea"/>
                          <a:ea typeface="+mn-ea"/>
                        </a:rPr>
                        <a:t>编码规范</a:t>
                      </a:r>
                      <a:endParaRPr lang="zh-CN" altLang="en-US" sz="1000" b="0" i="0" u="none" strike="noStrike" dirty="0">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js，js</a:t>
                      </a:r>
                      <a:r>
                        <a:rPr lang="zh-CN" altLang="en-US" sz="1000" u="none" strike="noStrike">
                          <a:effectLst/>
                          <a:latin typeface="+mn-ea"/>
                          <a:ea typeface="+mn-ea"/>
                        </a:rPr>
                        <a:t>编码规范</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css</a:t>
                      </a:r>
                      <a:r>
                        <a:rPr lang="zh-CN" altLang="en-US" sz="1000" u="none" strike="noStrike">
                          <a:effectLst/>
                          <a:latin typeface="+mn-ea"/>
                          <a:ea typeface="+mn-ea"/>
                        </a:rPr>
                        <a:t>预处理器的了解，</a:t>
                      </a:r>
                      <a:r>
                        <a:rPr lang="en-US" sz="1000" u="none" strike="noStrike">
                          <a:effectLst/>
                          <a:latin typeface="+mn-ea"/>
                          <a:ea typeface="+mn-ea"/>
                        </a:rPr>
                        <a:t>less，sass</a:t>
                      </a:r>
                      <a:endParaRPr lang="en-US" sz="1000" b="0" i="0" u="none" strike="noStrike">
                        <a:effectLst/>
                        <a:latin typeface="+mn-ea"/>
                        <a:ea typeface="+mn-ea"/>
                      </a:endParaRPr>
                    </a:p>
                  </a:txBody>
                  <a:tcPr marL="5755" marR="5755" marT="5755" marB="0" anchor="ctr"/>
                </a:tc>
              </a:tr>
              <a:tr h="257772">
                <a:tc gridSpan="5">
                  <a:txBody>
                    <a:bodyPr/>
                    <a:lstStyle/>
                    <a:p>
                      <a:pPr algn="ctr" fontAlgn="ctr"/>
                      <a:r>
                        <a:rPr lang="zh-CN" altLang="en-US" sz="1000" b="1" u="none" strike="noStrike" dirty="0">
                          <a:solidFill>
                            <a:schemeClr val="tx1"/>
                          </a:solidFill>
                          <a:effectLst/>
                          <a:latin typeface="+mn-ea"/>
                          <a:ea typeface="+mn-ea"/>
                        </a:rPr>
                        <a:t>第二周</a:t>
                      </a:r>
                      <a:r>
                        <a:rPr lang="en-US" sz="1000" b="1" u="none" strike="noStrike" dirty="0" err="1">
                          <a:solidFill>
                            <a:schemeClr val="tx1"/>
                          </a:solidFill>
                          <a:effectLst/>
                          <a:latin typeface="+mn-ea"/>
                          <a:ea typeface="+mn-ea"/>
                        </a:rPr>
                        <a:t>vue</a:t>
                      </a:r>
                      <a:endParaRPr lang="en-US" sz="1000" b="1" i="0" u="none" strike="noStrike" dirty="0" err="1">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a:effectLst/>
                          <a:latin typeface="+mn-ea"/>
                          <a:ea typeface="+mn-ea"/>
                        </a:rPr>
                        <a:t>第一天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第二天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第三天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第四天</a:t>
                      </a:r>
                      <a:endParaRPr lang="zh-CN" altLang="en-US" sz="1000" b="0" i="0" u="none" strike="noStrike" dirty="0">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第五天</a:t>
                      </a:r>
                      <a:endParaRPr lang="zh-CN" altLang="en-US" sz="1000" b="0" i="0" u="none" strike="noStrike">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vue</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Axios</a:t>
                      </a:r>
                      <a:r>
                        <a:rPr lang="zh-CN" altLang="en-US" sz="1000" u="none" strike="noStrike">
                          <a:effectLst/>
                          <a:latin typeface="+mn-ea"/>
                          <a:ea typeface="+mn-ea"/>
                        </a:rPr>
                        <a:t>的学习</a:t>
                      </a:r>
                      <a:endParaRPr lang="zh-CN" altLang="en-US" sz="1000" b="0" i="0" u="none" strike="noStrike">
                        <a:effectLst/>
                        <a:latin typeface="+mn-ea"/>
                        <a:ea typeface="+mn-ea"/>
                      </a:endParaRPr>
                    </a:p>
                  </a:txBody>
                  <a:tcPr marL="5755" marR="5755" marT="5755" marB="0" anchor="ctr"/>
                </a:tc>
                <a:tc>
                  <a:txBody>
                    <a:bodyPr/>
                    <a:lstStyle/>
                    <a:p>
                      <a:pPr algn="ctr" fontAlgn="ctr"/>
                      <a:r>
                        <a:rPr lang="en-US" altLang="zh-CN" sz="1000" u="none" strike="noStrike">
                          <a:effectLst/>
                          <a:latin typeface="+mn-ea"/>
                          <a:ea typeface="+mn-ea"/>
                        </a:rPr>
                        <a:t>vue</a:t>
                      </a:r>
                      <a:r>
                        <a:rPr lang="zh-CN" altLang="en-US" sz="1000" u="none" strike="noStrike">
                          <a:effectLst/>
                          <a:latin typeface="+mn-ea"/>
                          <a:ea typeface="+mn-ea"/>
                        </a:rPr>
                        <a:t>组件以及路由的学习</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编写简单的</a:t>
                      </a:r>
                      <a:r>
                        <a:rPr lang="en-US" altLang="zh-CN" sz="1000" u="none" strike="noStrike" dirty="0" err="1">
                          <a:effectLst/>
                          <a:latin typeface="+mn-ea"/>
                          <a:ea typeface="+mn-ea"/>
                        </a:rPr>
                        <a:t>vue</a:t>
                      </a:r>
                      <a:r>
                        <a:rPr lang="zh-CN" altLang="en-US" sz="1000" u="none" strike="noStrike" dirty="0">
                          <a:effectLst/>
                          <a:latin typeface="+mn-ea"/>
                          <a:ea typeface="+mn-ea"/>
                        </a:rPr>
                        <a:t>页面</a:t>
                      </a:r>
                      <a:endParaRPr lang="zh-CN" altLang="en-US" sz="1000" b="0" i="0" u="none" strike="noStrike" dirty="0">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Element-ui</a:t>
                      </a:r>
                      <a:r>
                        <a:rPr lang="zh-CN" altLang="en-US" sz="1000" u="none" strike="noStrike">
                          <a:effectLst/>
                          <a:latin typeface="+mn-ea"/>
                          <a:ea typeface="+mn-ea"/>
                        </a:rPr>
                        <a:t>以及</a:t>
                      </a:r>
                      <a:r>
                        <a:rPr lang="en-US" sz="1000" u="none" strike="noStrike">
                          <a:effectLst/>
                          <a:latin typeface="+mn-ea"/>
                          <a:ea typeface="+mn-ea"/>
                        </a:rPr>
                        <a:t>tesla ui</a:t>
                      </a:r>
                      <a:r>
                        <a:rPr lang="zh-CN" altLang="en-US" sz="1000" u="none" strike="noStrike">
                          <a:effectLst/>
                          <a:latin typeface="+mn-ea"/>
                          <a:ea typeface="+mn-ea"/>
                        </a:rPr>
                        <a:t>学习</a:t>
                      </a:r>
                      <a:endParaRPr lang="zh-CN" altLang="en-US" sz="1000" b="0" i="0" u="none" strike="noStrike">
                        <a:effectLst/>
                        <a:latin typeface="+mn-ea"/>
                        <a:ea typeface="+mn-ea"/>
                      </a:endParaRPr>
                    </a:p>
                  </a:txBody>
                  <a:tcPr marL="5755" marR="5755" marT="5755" marB="0" anchor="ctr"/>
                </a:tc>
              </a:tr>
              <a:tr h="257772">
                <a:tc gridSpan="5">
                  <a:txBody>
                    <a:bodyPr/>
                    <a:lstStyle/>
                    <a:p>
                      <a:pPr algn="ctr" fontAlgn="ctr"/>
                      <a:r>
                        <a:rPr lang="zh-CN" altLang="en-US" sz="1000" b="1" u="none" strike="noStrike" dirty="0">
                          <a:solidFill>
                            <a:schemeClr val="tx1"/>
                          </a:solidFill>
                          <a:effectLst/>
                          <a:latin typeface="+mn-ea"/>
                          <a:ea typeface="+mn-ea"/>
                        </a:rPr>
                        <a:t>第三周</a:t>
                      </a:r>
                      <a:r>
                        <a:rPr lang="en-US" sz="1000" b="1" u="none" strike="noStrike" dirty="0" err="1">
                          <a:solidFill>
                            <a:schemeClr val="tx1"/>
                          </a:solidFill>
                          <a:effectLst/>
                          <a:latin typeface="+mn-ea"/>
                          <a:ea typeface="+mn-ea"/>
                        </a:rPr>
                        <a:t>vue</a:t>
                      </a:r>
                      <a:r>
                        <a:rPr lang="zh-CN" altLang="en-US" sz="1000" b="1" u="none" strike="noStrike" dirty="0">
                          <a:solidFill>
                            <a:schemeClr val="tx1"/>
                          </a:solidFill>
                          <a:effectLst/>
                          <a:latin typeface="+mn-ea"/>
                          <a:ea typeface="+mn-ea"/>
                        </a:rPr>
                        <a:t>实战</a:t>
                      </a:r>
                      <a:endParaRPr lang="zh-CN" altLang="en-US" sz="1000" b="1" i="0" u="none" strike="noStrike" dirty="0">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57772">
                <a:tc gridSpan="5">
                  <a:txBody>
                    <a:bodyPr/>
                    <a:lstStyle/>
                    <a:p>
                      <a:pPr algn="ctr" fontAlgn="ctr"/>
                      <a:r>
                        <a:rPr lang="zh-CN" altLang="en-US" sz="1000" u="none" strike="noStrike" dirty="0">
                          <a:effectLst/>
                          <a:latin typeface="+mn-ea"/>
                          <a:ea typeface="+mn-ea"/>
                        </a:rPr>
                        <a:t>按照设计图，制作项目</a:t>
                      </a:r>
                      <a:endParaRPr lang="zh-CN" altLang="en-US" sz="1000" b="0" i="0" u="none" strike="noStrike" dirty="0">
                        <a:effectLst/>
                        <a:latin typeface="+mn-ea"/>
                        <a:ea typeface="+mn-ea"/>
                      </a:endParaRPr>
                    </a:p>
                  </a:txBody>
                  <a:tcPr marL="5755" marR="5755" marT="5755" marB="0" anchor="ctr"/>
                </a:tc>
                <a:tc hMerge="1">
                  <a:tcPr/>
                </a:tc>
                <a:tc hMerge="1">
                  <a:tcPr/>
                </a:tc>
                <a:tc hMerge="1">
                  <a:tcPr/>
                </a:tc>
                <a:tc hMerge="1">
                  <a:tcPr/>
                </a:tc>
              </a:tr>
              <a:tr h="257772">
                <a:tc gridSpan="5">
                  <a:txBody>
                    <a:bodyPr/>
                    <a:lstStyle/>
                    <a:p>
                      <a:pPr algn="ctr" fontAlgn="ctr"/>
                      <a:r>
                        <a:rPr lang="zh-CN" altLang="en-US" sz="1000" b="1" u="none" strike="noStrike" dirty="0">
                          <a:solidFill>
                            <a:schemeClr val="tx1"/>
                          </a:solidFill>
                          <a:effectLst/>
                          <a:latin typeface="+mn-ea"/>
                          <a:ea typeface="+mn-ea"/>
                        </a:rPr>
                        <a:t>第四周</a:t>
                      </a:r>
                      <a:r>
                        <a:rPr lang="en-US" sz="1000" b="1" u="none" strike="noStrike" dirty="0" err="1">
                          <a:solidFill>
                            <a:schemeClr val="tx1"/>
                          </a:solidFill>
                          <a:effectLst/>
                          <a:latin typeface="+mn-ea"/>
                          <a:ea typeface="+mn-ea"/>
                        </a:rPr>
                        <a:t>weex</a:t>
                      </a:r>
                      <a:endParaRPr lang="en-US" sz="1000" b="1" i="0" u="none" strike="noStrike" dirty="0" err="1">
                        <a:solidFill>
                          <a:schemeClr val="tx1"/>
                        </a:solidFill>
                        <a:effectLst/>
                        <a:latin typeface="+mn-ea"/>
                        <a:ea typeface="+mn-ea"/>
                      </a:endParaRPr>
                    </a:p>
                  </a:txBody>
                  <a:tcPr marL="5755" marR="5755" marT="5755" marB="0" anchor="ctr">
                    <a:solidFill>
                      <a:srgbClr val="E9EDF4"/>
                    </a:solidFill>
                  </a:tcPr>
                </a:tc>
                <a:tc hMerge="1">
                  <a:tcPr/>
                </a:tc>
                <a:tc hMerge="1">
                  <a:tcPr/>
                </a:tc>
                <a:tc hMerge="1">
                  <a:tcPr/>
                </a:tc>
                <a:tc hMerge="1">
                  <a:tcPr/>
                </a:tc>
              </a:tr>
              <a:tr h="268083">
                <a:tc>
                  <a:txBody>
                    <a:bodyPr/>
                    <a:lstStyle/>
                    <a:p>
                      <a:pPr algn="ctr" fontAlgn="ctr"/>
                      <a:r>
                        <a:rPr lang="zh-CN" altLang="en-US" sz="1000" u="none" strike="noStrike">
                          <a:effectLst/>
                          <a:latin typeface="+mn-ea"/>
                          <a:ea typeface="+mn-ea"/>
                        </a:rPr>
                        <a:t>第一天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第二天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第三天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a:effectLst/>
                          <a:latin typeface="+mn-ea"/>
                          <a:ea typeface="+mn-ea"/>
                        </a:rPr>
                        <a:t>第四天</a:t>
                      </a:r>
                      <a:endParaRPr lang="zh-CN" altLang="en-US" sz="1000" b="0" i="0" u="none" strike="noStrike">
                        <a:effectLst/>
                        <a:latin typeface="+mn-ea"/>
                        <a:ea typeface="+mn-ea"/>
                      </a:endParaRPr>
                    </a:p>
                  </a:txBody>
                  <a:tcPr marL="5755" marR="5755" marT="5755" marB="0" anchor="ctr"/>
                </a:tc>
                <a:tc>
                  <a:txBody>
                    <a:bodyPr/>
                    <a:lstStyle/>
                    <a:p>
                      <a:pPr algn="ctr" fontAlgn="ctr"/>
                      <a:r>
                        <a:rPr lang="zh-CN" altLang="en-US" sz="1000" u="none" strike="noStrike" dirty="0">
                          <a:effectLst/>
                          <a:latin typeface="+mn-ea"/>
                          <a:ea typeface="+mn-ea"/>
                        </a:rPr>
                        <a:t>第五天</a:t>
                      </a:r>
                      <a:endParaRPr lang="zh-CN" altLang="en-US" sz="1000" b="0" i="0" u="none" strike="noStrike" dirty="0">
                        <a:effectLst/>
                        <a:latin typeface="+mn-ea"/>
                        <a:ea typeface="+mn-ea"/>
                      </a:endParaRPr>
                    </a:p>
                  </a:txBody>
                  <a:tcPr marL="5755" marR="5755" marT="5755" marB="0" anchor="ctr"/>
                </a:tc>
              </a:tr>
              <a:tr h="257772">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基础学习</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项目搭建</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a:effectLst/>
                          <a:latin typeface="+mn-ea"/>
                          <a:ea typeface="+mn-ea"/>
                        </a:rPr>
                        <a:t>weex</a:t>
                      </a:r>
                      <a:r>
                        <a:rPr lang="zh-CN" altLang="en-US" sz="1000" u="none" strike="noStrike">
                          <a:effectLst/>
                          <a:latin typeface="+mn-ea"/>
                          <a:ea typeface="+mn-ea"/>
                        </a:rPr>
                        <a:t>项目实战</a:t>
                      </a:r>
                      <a:endParaRPr lang="zh-CN" altLang="en-US" sz="1000" b="0" i="0" u="none" strike="noStrike">
                        <a:effectLst/>
                        <a:latin typeface="+mn-ea"/>
                        <a:ea typeface="+mn-ea"/>
                      </a:endParaRPr>
                    </a:p>
                  </a:txBody>
                  <a:tcPr marL="5755" marR="5755" marT="5755" marB="0" anchor="ctr"/>
                </a:tc>
                <a:tc>
                  <a:txBody>
                    <a:bodyPr/>
                    <a:lstStyle/>
                    <a:p>
                      <a:pPr algn="ctr" fontAlgn="ctr"/>
                      <a:r>
                        <a:rPr lang="en-US" sz="1000" u="none" strike="noStrike" dirty="0" err="1">
                          <a:effectLst/>
                          <a:latin typeface="+mn-ea"/>
                          <a:ea typeface="+mn-ea"/>
                        </a:rPr>
                        <a:t>weex</a:t>
                      </a:r>
                      <a:r>
                        <a:rPr lang="zh-CN" altLang="en-US" sz="1000" u="none" strike="noStrike" dirty="0">
                          <a:effectLst/>
                          <a:latin typeface="+mn-ea"/>
                          <a:ea typeface="+mn-ea"/>
                        </a:rPr>
                        <a:t>项目实战</a:t>
                      </a:r>
                      <a:endParaRPr lang="zh-CN" altLang="en-US" sz="1000" b="0" i="0" u="none" strike="noStrike" dirty="0">
                        <a:effectLst/>
                        <a:latin typeface="+mn-ea"/>
                        <a:ea typeface="+mn-ea"/>
                      </a:endParaRPr>
                    </a:p>
                  </a:txBody>
                  <a:tcPr marL="5755" marR="5755" marT="5755" marB="0" anchor="ctr"/>
                </a:tc>
              </a:tr>
              <a:tr h="257772">
                <a:tc>
                  <a:txBody>
                    <a:bodyPr/>
                    <a:lstStyle/>
                    <a:p>
                      <a:pPr algn="ctr" fontAlgn="ctr"/>
                      <a:r>
                        <a:rPr lang="zh-CN" altLang="en-US" sz="1000" u="none" strike="noStrike">
                          <a:effectLst/>
                          <a:latin typeface="+mn-ea"/>
                          <a:ea typeface="+mn-ea"/>
                        </a:rPr>
                        <a:t>讲师</a:t>
                      </a:r>
                      <a:endParaRPr lang="zh-CN" altLang="en-US" sz="1000" b="0" i="0" u="none" strike="noStrike">
                        <a:effectLst/>
                        <a:latin typeface="+mn-ea"/>
                        <a:ea typeface="+mn-ea"/>
                      </a:endParaRPr>
                    </a:p>
                  </a:txBody>
                  <a:tcPr marL="5755" marR="5755" marT="5755" marB="0" anchor="ctr"/>
                </a:tc>
                <a:tc gridSpan="4">
                  <a:txBody>
                    <a:bodyPr/>
                    <a:lstStyle/>
                    <a:p>
                      <a:pPr algn="ctr" fontAlgn="ctr"/>
                      <a:r>
                        <a:rPr lang="zh-CN" altLang="en-US" sz="1000" u="none" strike="noStrike" dirty="0">
                          <a:effectLst/>
                          <a:latin typeface="+mn-ea"/>
                          <a:ea typeface="+mn-ea"/>
                        </a:rPr>
                        <a:t>尤建武，张海枝</a:t>
                      </a:r>
                      <a:endParaRPr lang="zh-CN" altLang="en-US" sz="1000" b="0" i="0" u="none" strike="noStrike" dirty="0">
                        <a:effectLst/>
                        <a:latin typeface="+mn-ea"/>
                        <a:ea typeface="+mn-ea"/>
                      </a:endParaRPr>
                    </a:p>
                  </a:txBody>
                  <a:tcPr marL="5755" marR="5755" marT="5755" marB="0" anchor="ctr"/>
                </a:tc>
                <a:tc hMerge="1">
                  <a:tcPr/>
                </a:tc>
                <a:tc hMerge="1">
                  <a:tcPr/>
                </a:tc>
                <a:tc hMerge="1">
                  <a:tcPr/>
                </a:tc>
              </a:tr>
            </a:tbl>
          </a:graphicData>
        </a:graphic>
      </p:graphicFrame>
      <p:sp>
        <p:nvSpPr>
          <p:cNvPr id="5" name="矩形 4"/>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技术培训</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药事平台项目</a:t>
            </a:r>
            <a:endParaRPr lang="en-US" altLang="zh-CN" sz="1800" dirty="0">
              <a:latin typeface="Microsoft JhengHei" panose="020B0604030504040204" pitchFamily="34" charset="-120"/>
              <a:ea typeface="Microsoft JhengHei" panose="020B0604030504040204" pitchFamily="34" charset="-120"/>
            </a:endParaRPr>
          </a:p>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千佛山病案邮寄项目</a:t>
            </a:r>
            <a:endParaRPr lang="en-US" altLang="zh-CN" sz="1800" dirty="0">
              <a:latin typeface="Microsoft JhengHei" panose="020B0604030504040204" pitchFamily="34" charset="-120"/>
              <a:ea typeface="Microsoft JhengHei" panose="020B0604030504040204" pitchFamily="34" charset="-120"/>
            </a:endParaRPr>
          </a:p>
          <a:p>
            <a:pPr>
              <a:buFont typeface="+mj-lt"/>
              <a:buAutoNum type="arabicPeriod"/>
            </a:pPr>
            <a:r>
              <a:rPr lang="zh-CN" altLang="en-US" sz="1800" dirty="0">
                <a:latin typeface="Microsoft JhengHei" panose="020B0604030504040204" pitchFamily="34" charset="-120"/>
                <a:ea typeface="Microsoft JhengHei" panose="020B0604030504040204" pitchFamily="34" charset="-120"/>
              </a:rPr>
              <a:t>橄榄云平台项目</a:t>
            </a:r>
            <a:endParaRPr lang="zh-CN" altLang="en-US" sz="1800" dirty="0">
              <a:latin typeface="Microsoft JhengHei" panose="020B0604030504040204" pitchFamily="34" charset="-120"/>
              <a:ea typeface="Microsoft JhengHei" panose="020B0604030504040204" pitchFamily="34" charset="-120"/>
            </a:endParaRPr>
          </a:p>
          <a:p>
            <a:pPr marL="0" indent="0">
              <a:buFont typeface="+mj-lt"/>
              <a:buNone/>
            </a:pPr>
            <a:endParaRPr lang="en-US" altLang="zh-CN"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技术培训结束后，实习生正式加入到公司的项目研发工作中。我的主要职责是前端业务开发，包括一般</a:t>
            </a:r>
            <a:r>
              <a:rPr lang="en-US" altLang="zh-CN" sz="1800" dirty="0">
                <a:latin typeface="Microsoft JhengHei" panose="020B0604030504040204" pitchFamily="34" charset="-120"/>
                <a:ea typeface="Microsoft JhengHei" panose="020B0604030504040204" pitchFamily="34" charset="-120"/>
              </a:rPr>
              <a:t>H5</a:t>
            </a:r>
            <a:r>
              <a:rPr lang="zh-CN" altLang="en-US" sz="1800" dirty="0">
                <a:latin typeface="Microsoft JhengHei" panose="020B0604030504040204" pitchFamily="34" charset="-120"/>
                <a:ea typeface="Microsoft JhengHei" panose="020B0604030504040204" pitchFamily="34" charset="-120"/>
              </a:rPr>
              <a:t>页面，移动端页面以及微信小程序页面的制作和其前端功能实现。</a:t>
            </a:r>
            <a:endParaRPr lang="zh-CN" altLang="en-US" sz="1800" dirty="0">
              <a:latin typeface="Microsoft JhengHei" panose="020B0604030504040204" pitchFamily="34" charset="-120"/>
              <a:ea typeface="Microsoft JhengHei" panose="020B0604030504040204" pitchFamily="34" charset="-120"/>
            </a:endParaRPr>
          </a:p>
        </p:txBody>
      </p:sp>
      <p:sp>
        <p:nvSpPr>
          <p:cNvPr id="7" name="矩形 6"/>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457200" y="1200151"/>
            <a:ext cx="8229600" cy="3394472"/>
          </a:xfrm>
        </p:spPr>
        <p:txBody>
          <a:bodyPr>
            <a:normAutofit/>
          </a:bodyPr>
          <a:lstStyle/>
          <a:p>
            <a:pPr marL="0" indent="0">
              <a:lnSpc>
                <a:spcPct val="125000"/>
              </a:lnSpc>
              <a:spcBef>
                <a:spcPts val="20"/>
              </a:spcBef>
              <a:spcAft>
                <a:spcPts val="0"/>
              </a:spcAft>
              <a:buFont typeface="+mj-lt"/>
              <a:buNone/>
            </a:pPr>
            <a:r>
              <a:rPr lang="en-US" altLang="zh-CN" sz="1800" dirty="0">
                <a:latin typeface="Microsoft JhengHei" panose="020B0604030504040204" pitchFamily="34" charset="-120"/>
                <a:ea typeface="Microsoft JhengHei" panose="020B0604030504040204" pitchFamily="34" charset="-120"/>
              </a:rPr>
              <a:t>	</a:t>
            </a:r>
            <a:r>
              <a:rPr lang="zh-CN" altLang="en-US" sz="1800" dirty="0">
                <a:latin typeface="Microsoft JhengHei" panose="020B0604030504040204" pitchFamily="34" charset="-120"/>
                <a:ea typeface="Microsoft JhengHei" panose="020B0604030504040204" pitchFamily="34" charset="-120"/>
              </a:rPr>
              <a:t>药事平台</a:t>
            </a:r>
            <a:r>
              <a:rPr lang="en-US" altLang="zh-CN" sz="1800" dirty="0">
                <a:latin typeface="Microsoft JhengHei" panose="020B0604030504040204" pitchFamily="34" charset="-120"/>
                <a:ea typeface="Microsoft JhengHei" panose="020B0604030504040204" pitchFamily="34" charset="-120"/>
              </a:rPr>
              <a:t>主要是为医院、药店等医疗部门提供药品、医患关系管理的</a:t>
            </a:r>
            <a:r>
              <a:rPr lang="zh-CN" altLang="en-US" sz="1800" dirty="0">
                <a:latin typeface="Microsoft JhengHei" panose="020B0604030504040204" pitchFamily="34" charset="-120"/>
                <a:ea typeface="Microsoft JhengHei" panose="020B0604030504040204" pitchFamily="34" charset="-120"/>
              </a:rPr>
              <a:t>平台，该</a:t>
            </a:r>
            <a:r>
              <a:rPr lang="en-US" altLang="zh-CN" sz="1800" dirty="0">
                <a:latin typeface="Microsoft JhengHei" panose="020B0604030504040204" pitchFamily="34" charset="-120"/>
                <a:ea typeface="Microsoft JhengHei" panose="020B0604030504040204" pitchFamily="34" charset="-120"/>
              </a:rPr>
              <a:t>平台以网站的形式</a:t>
            </a:r>
            <a:r>
              <a:rPr lang="zh-CN" altLang="en-US" sz="1800" dirty="0">
                <a:latin typeface="Microsoft JhengHei" panose="020B0604030504040204" pitchFamily="34" charset="-120"/>
                <a:ea typeface="Microsoft JhengHei" panose="020B0604030504040204" pitchFamily="34" charset="-120"/>
              </a:rPr>
              <a:t>运营。我在该项目中负责部分模块的页面编写，功能实现及前后端联调。 该项目已上线运营。</a:t>
            </a:r>
            <a:endParaRPr lang="zh-CN" altLang="en-US" sz="1800" dirty="0">
              <a:latin typeface="Microsoft JhengHei" panose="020B0604030504040204" pitchFamily="34" charset="-120"/>
              <a:ea typeface="Microsoft JhengHei" panose="020B0604030504040204" pitchFamily="34" charset="-120"/>
            </a:endParaRPr>
          </a:p>
          <a:p>
            <a:pPr marL="0" indent="0">
              <a:lnSpc>
                <a:spcPct val="125000"/>
              </a:lnSpc>
              <a:spcBef>
                <a:spcPts val="20"/>
              </a:spcBef>
              <a:spcAft>
                <a:spcPts val="0"/>
              </a:spcAft>
              <a:buFont typeface="+mj-lt"/>
              <a:buNone/>
            </a:pPr>
            <a:endParaRPr lang="zh-CN" altLang="en-US" sz="1800" dirty="0">
              <a:latin typeface="Microsoft JhengHei" panose="020B0604030504040204" pitchFamily="34" charset="-120"/>
              <a:ea typeface="宋体" panose="02010600030101010101" pitchFamily="2" charset="-122"/>
            </a:endParaRPr>
          </a:p>
        </p:txBody>
      </p:sp>
      <p:pic>
        <p:nvPicPr>
          <p:cNvPr id="2" name="图片 1" descr="药事1"/>
          <p:cNvPicPr>
            <a:picLocks noChangeAspect="1"/>
          </p:cNvPicPr>
          <p:nvPr/>
        </p:nvPicPr>
        <p:blipFill>
          <a:blip r:embed="rId1"/>
          <a:stretch>
            <a:fillRect/>
          </a:stretch>
        </p:blipFill>
        <p:spPr>
          <a:xfrm>
            <a:off x="550545" y="1124585"/>
            <a:ext cx="7990205" cy="3754755"/>
          </a:xfrm>
          <a:prstGeom prst="rect">
            <a:avLst/>
          </a:prstGeom>
        </p:spPr>
      </p:pic>
      <p:sp>
        <p:nvSpPr>
          <p:cNvPr id="7" name="矩形 6"/>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药事平台</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550675" y="601588"/>
            <a:ext cx="4310885" cy="52322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药事平台</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pic>
        <p:nvPicPr>
          <p:cNvPr id="10" name="图片 9" descr="药事2 视频问诊"/>
          <p:cNvPicPr>
            <a:picLocks noChangeAspect="1"/>
          </p:cNvPicPr>
          <p:nvPr/>
        </p:nvPicPr>
        <p:blipFill>
          <a:blip r:embed="rId1"/>
          <a:stretch>
            <a:fillRect/>
          </a:stretch>
        </p:blipFill>
        <p:spPr>
          <a:xfrm>
            <a:off x="822325" y="1124585"/>
            <a:ext cx="7498715" cy="3784600"/>
          </a:xfrm>
          <a:prstGeom prst="rect">
            <a:avLst/>
          </a:prstGeom>
        </p:spPr>
      </p:pic>
      <p:pic>
        <p:nvPicPr>
          <p:cNvPr id="11" name="图片 10" descr="药事3 视频问诊"/>
          <p:cNvPicPr>
            <a:picLocks noChangeAspect="1"/>
          </p:cNvPicPr>
          <p:nvPr/>
        </p:nvPicPr>
        <p:blipFill>
          <a:blip r:embed="rId2"/>
          <a:stretch>
            <a:fillRect/>
          </a:stretch>
        </p:blipFill>
        <p:spPr>
          <a:xfrm>
            <a:off x="817880" y="1122045"/>
            <a:ext cx="7503160" cy="3787140"/>
          </a:xfrm>
          <a:prstGeom prst="rect">
            <a:avLst/>
          </a:prstGeom>
        </p:spPr>
      </p:pic>
      <p:pic>
        <p:nvPicPr>
          <p:cNvPr id="12" name="图片 11" descr="药事4 视频问诊"/>
          <p:cNvPicPr>
            <a:picLocks noChangeAspect="1"/>
          </p:cNvPicPr>
          <p:nvPr/>
        </p:nvPicPr>
        <p:blipFill>
          <a:blip r:embed="rId3"/>
          <a:stretch>
            <a:fillRect/>
          </a:stretch>
        </p:blipFill>
        <p:spPr>
          <a:xfrm>
            <a:off x="822325" y="1122045"/>
            <a:ext cx="7504430" cy="3787775"/>
          </a:xfrm>
          <a:prstGeom prst="rect">
            <a:avLst/>
          </a:prstGeom>
        </p:spPr>
      </p:pic>
      <p:pic>
        <p:nvPicPr>
          <p:cNvPr id="13" name="图片 12" descr="药事5 视频问诊"/>
          <p:cNvPicPr>
            <a:picLocks noChangeAspect="1"/>
          </p:cNvPicPr>
          <p:nvPr/>
        </p:nvPicPr>
        <p:blipFill>
          <a:blip r:embed="rId4"/>
          <a:stretch>
            <a:fillRect/>
          </a:stretch>
        </p:blipFill>
        <p:spPr>
          <a:xfrm>
            <a:off x="817880" y="1124585"/>
            <a:ext cx="7496175" cy="3783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57200" y="1200151"/>
            <a:ext cx="8229600" cy="3394472"/>
          </a:xfrm>
        </p:spPr>
        <p:txBody>
          <a:bodyPr>
            <a:normAutofit/>
          </a:bodyPr>
          <a:lstStyle/>
          <a:p>
            <a:pPr marL="0" indent="0">
              <a:lnSpc>
                <a:spcPct val="125000"/>
              </a:lnSpc>
              <a:spcBef>
                <a:spcPts val="20"/>
              </a:spcBef>
              <a:spcAft>
                <a:spcPts val="0"/>
              </a:spcAft>
              <a:buFont typeface="+mj-lt"/>
              <a:buNone/>
            </a:pPr>
            <a:r>
              <a:rPr lang="zh-CN" altLang="en-US" sz="1800" dirty="0">
                <a:latin typeface="Microsoft JhengHei" panose="020B0604030504040204" pitchFamily="34" charset="-120"/>
                <a:ea typeface="Microsoft JhengHei" panose="020B0604030504040204" pitchFamily="34" charset="-120"/>
              </a:rPr>
              <a:t>千佛山病案邮寄项目是为山东省千佛山医院研发，给患者提供一个病案邮寄的平台，该项目的全名为“山东省千佛山医院病历邮寄”。患者可以通过微信公众号提供的入口进入到该平台。我在千佛山项目中主要负责移动端页面的编写，功能实现以及前后端联调。该项目已上线运营。</a:t>
            </a:r>
            <a:endParaRPr lang="zh-CN" altLang="en-US" sz="1800" dirty="0">
              <a:latin typeface="Microsoft JhengHei" panose="020B0604030504040204" pitchFamily="34" charset="-120"/>
              <a:ea typeface="Microsoft JhengHei" panose="020B0604030504040204" pitchFamily="34" charset="-120"/>
            </a:endParaRPr>
          </a:p>
        </p:txBody>
      </p:sp>
      <p:sp>
        <p:nvSpPr>
          <p:cNvPr id="5" name="矩形 4"/>
          <p:cNvSpPr/>
          <p:nvPr/>
        </p:nvSpPr>
        <p:spPr>
          <a:xfrm>
            <a:off x="550675" y="601588"/>
            <a:ext cx="4310885" cy="523220"/>
          </a:xfrm>
          <a:prstGeom prst="rect">
            <a:avLst/>
          </a:prstGeom>
        </p:spPr>
        <p:txBody>
          <a:bodyPr wrap="square">
            <a:spAutoFit/>
          </a:bodyPr>
          <a:lstStyle/>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千佛山病案邮寄</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1"/>
          <a:stretch>
            <a:fillRect/>
          </a:stretch>
        </p:blipFill>
        <p:spPr>
          <a:xfrm>
            <a:off x="6417945" y="1125220"/>
            <a:ext cx="2114550" cy="3762375"/>
          </a:xfrm>
          <a:prstGeom prst="rect">
            <a:avLst/>
          </a:prstGeom>
        </p:spPr>
      </p:pic>
      <p:pic>
        <p:nvPicPr>
          <p:cNvPr id="6" name="图片 5" descr="b13b7ec9db65c6151802f12a0e9da74"/>
          <p:cNvPicPr>
            <a:picLocks noChangeAspect="1"/>
          </p:cNvPicPr>
          <p:nvPr/>
        </p:nvPicPr>
        <p:blipFill>
          <a:blip r:embed="rId2"/>
          <a:stretch>
            <a:fillRect/>
          </a:stretch>
        </p:blipFill>
        <p:spPr>
          <a:xfrm>
            <a:off x="3514725" y="1125220"/>
            <a:ext cx="2114550" cy="3763010"/>
          </a:xfrm>
          <a:prstGeom prst="rect">
            <a:avLst/>
          </a:prstGeom>
        </p:spPr>
      </p:pic>
      <p:pic>
        <p:nvPicPr>
          <p:cNvPr id="7" name="图片 6" descr="f27cb1c8c82b8bdcee7d7e8a257d6bf"/>
          <p:cNvPicPr>
            <a:picLocks noChangeAspect="1"/>
          </p:cNvPicPr>
          <p:nvPr/>
        </p:nvPicPr>
        <p:blipFill>
          <a:blip r:embed="rId3"/>
          <a:stretch>
            <a:fillRect/>
          </a:stretch>
        </p:blipFill>
        <p:spPr>
          <a:xfrm>
            <a:off x="550545" y="1124585"/>
            <a:ext cx="2114550" cy="3763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4">
                                            <p:txEl>
                                              <p:pRg st="0" end="0"/>
                                            </p:txEl>
                                          </p:spTgt>
                                        </p:tgtEl>
                                      </p:cBhvr>
                                    </p:animEffect>
                                    <p:set>
                                      <p:cBhvr>
                                        <p:cTn id="7" dur="1" fill="hold">
                                          <p:stCondLst>
                                            <p:cond delay="499"/>
                                          </p:stCondLst>
                                        </p:cTn>
                                        <p:tgtEl>
                                          <p:spTgt spid="4">
                                            <p:txEl>
                                              <p:pRg st="0" end="0"/>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86e4033f03d6339a6fb0e60c65d632"/>
          <p:cNvPicPr>
            <a:picLocks noChangeAspect="1"/>
          </p:cNvPicPr>
          <p:nvPr/>
        </p:nvPicPr>
        <p:blipFill>
          <a:blip r:embed="rId1"/>
          <a:stretch>
            <a:fillRect/>
          </a:stretch>
        </p:blipFill>
        <p:spPr>
          <a:xfrm>
            <a:off x="550545" y="1123950"/>
            <a:ext cx="2106930" cy="3749040"/>
          </a:xfrm>
          <a:prstGeom prst="rect">
            <a:avLst/>
          </a:prstGeom>
        </p:spPr>
      </p:pic>
      <p:pic>
        <p:nvPicPr>
          <p:cNvPr id="6" name="图片 5" descr="0a8fd95c1d49009bf4d61d47207f783"/>
          <p:cNvPicPr>
            <a:picLocks noChangeAspect="1"/>
          </p:cNvPicPr>
          <p:nvPr/>
        </p:nvPicPr>
        <p:blipFill>
          <a:blip r:embed="rId2"/>
          <a:stretch>
            <a:fillRect/>
          </a:stretch>
        </p:blipFill>
        <p:spPr>
          <a:xfrm>
            <a:off x="3540125" y="1124585"/>
            <a:ext cx="2106295" cy="3748405"/>
          </a:xfrm>
          <a:prstGeom prst="rect">
            <a:avLst/>
          </a:prstGeom>
        </p:spPr>
      </p:pic>
      <p:pic>
        <p:nvPicPr>
          <p:cNvPr id="7" name="图片 6" descr="0b49c75e16eebd200c52d1523252046"/>
          <p:cNvPicPr>
            <a:picLocks noChangeAspect="1"/>
          </p:cNvPicPr>
          <p:nvPr/>
        </p:nvPicPr>
        <p:blipFill>
          <a:blip r:embed="rId3"/>
          <a:stretch>
            <a:fillRect/>
          </a:stretch>
        </p:blipFill>
        <p:spPr>
          <a:xfrm>
            <a:off x="6444615" y="1124585"/>
            <a:ext cx="2105660" cy="3748405"/>
          </a:xfrm>
          <a:prstGeom prst="rect">
            <a:avLst/>
          </a:prstGeom>
        </p:spPr>
      </p:pic>
      <p:sp>
        <p:nvSpPr>
          <p:cNvPr id="8" name="矩形 7"/>
          <p:cNvSpPr/>
          <p:nvPr/>
        </p:nvSpPr>
        <p:spPr>
          <a:xfrm>
            <a:off x="550675" y="601588"/>
            <a:ext cx="4310885" cy="523220"/>
          </a:xfrm>
          <a:prstGeom prst="rect">
            <a:avLst/>
          </a:prstGeom>
        </p:spPr>
        <p:txBody>
          <a:bodyPr wrap="square">
            <a:spAutoFit/>
          </a:bodyPr>
          <a:p>
            <a:r>
              <a:rPr lang="zh-CN" altLang="en-US" sz="2800" b="1" dirty="0">
                <a:solidFill>
                  <a:srgbClr val="42A84B"/>
                </a:solidFill>
                <a:latin typeface="Microsoft JhengHei" panose="020B0604030504040204" pitchFamily="34" charset="-120"/>
                <a:ea typeface="Microsoft JhengHei" panose="020B0604030504040204" pitchFamily="34" charset="-120"/>
              </a:rPr>
              <a:t>实习内容</a:t>
            </a:r>
            <a:r>
              <a:rPr lang="en-US" altLang="zh-CN" sz="1600" b="1" dirty="0">
                <a:solidFill>
                  <a:srgbClr val="42A84B"/>
                </a:solidFill>
                <a:latin typeface="Microsoft JhengHei" panose="020B0604030504040204" pitchFamily="34" charset="-120"/>
                <a:ea typeface="Microsoft JhengHei" panose="020B0604030504040204" pitchFamily="34" charset="-120"/>
              </a:rPr>
              <a:t> / </a:t>
            </a:r>
            <a:r>
              <a:rPr lang="zh-CN" altLang="en-US" sz="1600" b="1" dirty="0">
                <a:solidFill>
                  <a:srgbClr val="42A84B"/>
                </a:solidFill>
                <a:latin typeface="Microsoft JhengHei" panose="020B0604030504040204" pitchFamily="34" charset="-120"/>
                <a:ea typeface="Microsoft JhengHei" panose="020B0604030504040204" pitchFamily="34" charset="-120"/>
              </a:rPr>
              <a:t>项目实战 </a:t>
            </a:r>
            <a:r>
              <a:rPr lang="en-US" altLang="zh-CN" sz="1600" b="1" dirty="0">
                <a:solidFill>
                  <a:srgbClr val="42A84B"/>
                </a:solidFill>
                <a:latin typeface="Microsoft JhengHei" panose="020B0604030504040204" pitchFamily="34" charset="-120"/>
                <a:ea typeface="Microsoft JhengHei" panose="020B0604030504040204" pitchFamily="34" charset="-120"/>
              </a:rPr>
              <a:t>/ </a:t>
            </a:r>
            <a:r>
              <a:rPr lang="zh-CN" altLang="en-US" sz="1600" b="1" dirty="0">
                <a:solidFill>
                  <a:srgbClr val="42A84B"/>
                </a:solidFill>
                <a:latin typeface="Microsoft JhengHei" panose="020B0604030504040204" pitchFamily="34" charset="-120"/>
                <a:ea typeface="Microsoft JhengHei" panose="020B0604030504040204" pitchFamily="34" charset="-120"/>
              </a:rPr>
              <a:t>千佛山病案邮寄</a:t>
            </a:r>
            <a:endParaRPr lang="zh-CN" altLang="en-US" sz="2800" b="1" dirty="0">
              <a:solidFill>
                <a:srgbClr val="42A84B"/>
              </a:solidFill>
              <a:latin typeface="Microsoft JhengHei" panose="020B0604030504040204" pitchFamily="34" charset="-120"/>
              <a:ea typeface="Microsoft JhengHei" panose="020B0604030504040204" pitchFamily="34" charset="-120"/>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1659</Words>
  <Application>WPS 演示</Application>
  <PresentationFormat>全屏显示(16:9)</PresentationFormat>
  <Paragraphs>194</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宋体</vt:lpstr>
      <vt:lpstr>Wingdings</vt:lpstr>
      <vt:lpstr>Arial</vt:lpstr>
      <vt:lpstr>Microsoft JhengHei</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YFZX-YSY-1769</cp:lastModifiedBy>
  <cp:revision>928</cp:revision>
  <dcterms:created xsi:type="dcterms:W3CDTF">2017-02-05T02:43:00Z</dcterms:created>
  <dcterms:modified xsi:type="dcterms:W3CDTF">2019-01-03T05:36:13Z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2052-10.8.0.5715</vt:lpwstr>
  </property>
</Properties>
</file>